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5" r:id="rId3"/>
    <p:sldId id="276" r:id="rId4"/>
    <p:sldId id="286" r:id="rId5"/>
    <p:sldId id="277" r:id="rId6"/>
    <p:sldId id="278" r:id="rId7"/>
    <p:sldId id="283" r:id="rId8"/>
    <p:sldId id="274" r:id="rId9"/>
    <p:sldId id="271" r:id="rId10"/>
    <p:sldId id="290" r:id="rId11"/>
    <p:sldId id="287" r:id="rId12"/>
    <p:sldId id="288" r:id="rId13"/>
    <p:sldId id="28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26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8/10/relationships/authors" Target="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[Profit_Analysis.xlsx]Sheet5!PivotTable6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="1" dirty="0"/>
              <a:t>Administration</a:t>
            </a:r>
            <a:r>
              <a:rPr lang="en-IN" b="1" baseline="0" dirty="0"/>
              <a:t> vs sum of Profit</a:t>
            </a:r>
            <a:endParaRPr lang="en-IN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1032244320263413"/>
          <c:y val="0.16265663694659682"/>
          <c:w val="0.6381219680931689"/>
          <c:h val="0.42911730025031058"/>
        </c:manualLayout>
      </c:layout>
      <c:lineChart>
        <c:grouping val="standard"/>
        <c:varyColors val="0"/>
        <c:ser>
          <c:idx val="0"/>
          <c:order val="0"/>
          <c:tx>
            <c:strRef>
              <c:f>Sheet5!$B$3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Sheet5!$A$4:$A$54</c:f>
              <c:strCache>
                <c:ptCount val="50"/>
                <c:pt idx="0">
                  <c:v>51283.14</c:v>
                </c:pt>
                <c:pt idx="1">
                  <c:v>51743.15</c:v>
                </c:pt>
                <c:pt idx="2">
                  <c:v>65947.93</c:v>
                </c:pt>
                <c:pt idx="3">
                  <c:v>82982.09</c:v>
                </c:pt>
                <c:pt idx="4">
                  <c:v>84710.77</c:v>
                </c:pt>
                <c:pt idx="5">
                  <c:v>85047.44</c:v>
                </c:pt>
                <c:pt idx="6">
                  <c:v>91391.77</c:v>
                </c:pt>
                <c:pt idx="7">
                  <c:v>91790.61</c:v>
                </c:pt>
                <c:pt idx="8">
                  <c:v>96189.63</c:v>
                </c:pt>
                <c:pt idx="9">
                  <c:v>99281.34</c:v>
                </c:pt>
                <c:pt idx="10">
                  <c:v>99814.71</c:v>
                </c:pt>
                <c:pt idx="11">
                  <c:v>101145.55</c:v>
                </c:pt>
                <c:pt idx="12">
                  <c:v>103057.49</c:v>
                </c:pt>
                <c:pt idx="13">
                  <c:v>105751.03</c:v>
                </c:pt>
                <c:pt idx="14">
                  <c:v>108679.17</c:v>
                </c:pt>
                <c:pt idx="15">
                  <c:v>110594.11</c:v>
                </c:pt>
                <c:pt idx="16">
                  <c:v>113867.3</c:v>
                </c:pt>
                <c:pt idx="17">
                  <c:v>114175.79</c:v>
                </c:pt>
                <c:pt idx="18">
                  <c:v>115641.28</c:v>
                </c:pt>
                <c:pt idx="19">
                  <c:v>115816.21</c:v>
                </c:pt>
                <c:pt idx="20">
                  <c:v>116983.8</c:v>
                </c:pt>
                <c:pt idx="21">
                  <c:v>118546.05</c:v>
                </c:pt>
                <c:pt idx="22">
                  <c:v>118671.85</c:v>
                </c:pt>
                <c:pt idx="23">
                  <c:v>121597.55</c:v>
                </c:pt>
                <c:pt idx="24">
                  <c:v>122616.84</c:v>
                </c:pt>
                <c:pt idx="25">
                  <c:v>122782.75</c:v>
                </c:pt>
                <c:pt idx="26">
                  <c:v>124153.04</c:v>
                </c:pt>
                <c:pt idx="27">
                  <c:v>127056.21</c:v>
                </c:pt>
                <c:pt idx="28">
                  <c:v>127320.38</c:v>
                </c:pt>
                <c:pt idx="29">
                  <c:v>127382.3</c:v>
                </c:pt>
                <c:pt idx="30">
                  <c:v>127864.55</c:v>
                </c:pt>
                <c:pt idx="31">
                  <c:v>129219.61</c:v>
                </c:pt>
                <c:pt idx="32">
                  <c:v>135426.92</c:v>
                </c:pt>
                <c:pt idx="33">
                  <c:v>135495.07</c:v>
                </c:pt>
                <c:pt idx="34">
                  <c:v>136897.8</c:v>
                </c:pt>
                <c:pt idx="35">
                  <c:v>139553.16</c:v>
                </c:pt>
                <c:pt idx="36">
                  <c:v>144135.98</c:v>
                </c:pt>
                <c:pt idx="37">
                  <c:v>145077.58</c:v>
                </c:pt>
                <c:pt idx="38">
                  <c:v>145530.06</c:v>
                </c:pt>
                <c:pt idx="39">
                  <c:v>147198.87</c:v>
                </c:pt>
                <c:pt idx="40">
                  <c:v>148718.95</c:v>
                </c:pt>
                <c:pt idx="41">
                  <c:v>151377.59</c:v>
                </c:pt>
                <c:pt idx="42">
                  <c:v>152701.92</c:v>
                </c:pt>
                <c:pt idx="43">
                  <c:v>153032.06</c:v>
                </c:pt>
                <c:pt idx="44">
                  <c:v>153514.11</c:v>
                </c:pt>
                <c:pt idx="45">
                  <c:v>153773.43</c:v>
                </c:pt>
                <c:pt idx="46">
                  <c:v>154806.14</c:v>
                </c:pt>
                <c:pt idx="47">
                  <c:v>156547.42</c:v>
                </c:pt>
                <c:pt idx="48">
                  <c:v>157693.92</c:v>
                </c:pt>
                <c:pt idx="49">
                  <c:v>182645.56</c:v>
                </c:pt>
              </c:strCache>
            </c:strRef>
          </c:cat>
          <c:val>
            <c:numRef>
              <c:f>Sheet5!$B$4:$B$54</c:f>
              <c:numCache>
                <c:formatCode>General</c:formatCode>
                <c:ptCount val="50"/>
                <c:pt idx="0">
                  <c:v>89949.14</c:v>
                </c:pt>
                <c:pt idx="1">
                  <c:v>35673.410000000003</c:v>
                </c:pt>
                <c:pt idx="2">
                  <c:v>81229.06</c:v>
                </c:pt>
                <c:pt idx="3">
                  <c:v>81005.759999999995</c:v>
                </c:pt>
                <c:pt idx="4">
                  <c:v>77798.83</c:v>
                </c:pt>
                <c:pt idx="5">
                  <c:v>96479.51</c:v>
                </c:pt>
                <c:pt idx="6">
                  <c:v>166187.94</c:v>
                </c:pt>
                <c:pt idx="7">
                  <c:v>144259.4</c:v>
                </c:pt>
                <c:pt idx="8">
                  <c:v>71498.490000000005</c:v>
                </c:pt>
                <c:pt idx="9">
                  <c:v>108552.04</c:v>
                </c:pt>
                <c:pt idx="10">
                  <c:v>156991.12</c:v>
                </c:pt>
                <c:pt idx="11">
                  <c:v>191050.39</c:v>
                </c:pt>
                <c:pt idx="12">
                  <c:v>96778.92</c:v>
                </c:pt>
                <c:pt idx="13">
                  <c:v>108733.99</c:v>
                </c:pt>
                <c:pt idx="14">
                  <c:v>149759.96</c:v>
                </c:pt>
                <c:pt idx="15">
                  <c:v>146121.95000000001</c:v>
                </c:pt>
                <c:pt idx="16">
                  <c:v>118474.03</c:v>
                </c:pt>
                <c:pt idx="17">
                  <c:v>124266.9</c:v>
                </c:pt>
                <c:pt idx="18">
                  <c:v>99937.59</c:v>
                </c:pt>
                <c:pt idx="19">
                  <c:v>49490.75</c:v>
                </c:pt>
                <c:pt idx="20">
                  <c:v>14681.4</c:v>
                </c:pt>
                <c:pt idx="21">
                  <c:v>78239.91</c:v>
                </c:pt>
                <c:pt idx="22">
                  <c:v>182901.99</c:v>
                </c:pt>
                <c:pt idx="23">
                  <c:v>126992.93</c:v>
                </c:pt>
                <c:pt idx="24">
                  <c:v>129917.04</c:v>
                </c:pt>
                <c:pt idx="25">
                  <c:v>110352.25</c:v>
                </c:pt>
                <c:pt idx="26">
                  <c:v>64926.080000000002</c:v>
                </c:pt>
                <c:pt idx="27">
                  <c:v>90708.19</c:v>
                </c:pt>
                <c:pt idx="28">
                  <c:v>141585.51999999999</c:v>
                </c:pt>
                <c:pt idx="29">
                  <c:v>69758.98</c:v>
                </c:pt>
                <c:pt idx="30">
                  <c:v>105008.31</c:v>
                </c:pt>
                <c:pt idx="31">
                  <c:v>97427.839999999997</c:v>
                </c:pt>
                <c:pt idx="32">
                  <c:v>42559.73</c:v>
                </c:pt>
                <c:pt idx="33">
                  <c:v>134307.35</c:v>
                </c:pt>
                <c:pt idx="34">
                  <c:v>192261.83</c:v>
                </c:pt>
                <c:pt idx="35">
                  <c:v>107404.34</c:v>
                </c:pt>
                <c:pt idx="36">
                  <c:v>105733.54</c:v>
                </c:pt>
                <c:pt idx="37">
                  <c:v>125370.37</c:v>
                </c:pt>
                <c:pt idx="38">
                  <c:v>155752.6</c:v>
                </c:pt>
                <c:pt idx="39">
                  <c:v>156122.51</c:v>
                </c:pt>
                <c:pt idx="40">
                  <c:v>152211.76999999999</c:v>
                </c:pt>
                <c:pt idx="41">
                  <c:v>191792.06</c:v>
                </c:pt>
                <c:pt idx="42">
                  <c:v>97483.56</c:v>
                </c:pt>
                <c:pt idx="43">
                  <c:v>101004.64</c:v>
                </c:pt>
                <c:pt idx="44">
                  <c:v>122776.86</c:v>
                </c:pt>
                <c:pt idx="45">
                  <c:v>111313.02</c:v>
                </c:pt>
                <c:pt idx="46">
                  <c:v>65200.33</c:v>
                </c:pt>
                <c:pt idx="47">
                  <c:v>132602.65</c:v>
                </c:pt>
                <c:pt idx="48">
                  <c:v>96712.8</c:v>
                </c:pt>
                <c:pt idx="49">
                  <c:v>103282.38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4EC-4783-9C5B-00061074D9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5242208"/>
        <c:axId val="595239328"/>
      </c:lineChart>
      <c:catAx>
        <c:axId val="5952422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/>
                  <a:t>Administration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5239328"/>
        <c:crosses val="autoZero"/>
        <c:auto val="1"/>
        <c:lblAlgn val="ctr"/>
        <c:lblOffset val="100"/>
        <c:noMultiLvlLbl val="0"/>
      </c:catAx>
      <c:valAx>
        <c:axId val="595239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/>
                  <a:t>Sum</a:t>
                </a:r>
                <a:r>
                  <a:rPr lang="en-IN" sz="1400" b="1" baseline="0"/>
                  <a:t> of Profit</a:t>
                </a:r>
                <a:endParaRPr lang="en-IN" sz="14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52422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[Profit_Analysis.xlsx]Sheet5!PivotTable7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="1" dirty="0"/>
              <a:t>Marketing</a:t>
            </a:r>
            <a:r>
              <a:rPr lang="en-IN" b="1" baseline="0" dirty="0"/>
              <a:t> Spend vs Sum of Profit</a:t>
            </a:r>
            <a:endParaRPr lang="en-IN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1262233297147126"/>
          <c:y val="0.16061818992889398"/>
          <c:w val="0.64017131319940346"/>
          <c:h val="0.42769772792161759"/>
        </c:manualLayout>
      </c:layout>
      <c:lineChart>
        <c:grouping val="standard"/>
        <c:varyColors val="0"/>
        <c:ser>
          <c:idx val="0"/>
          <c:order val="0"/>
          <c:tx>
            <c:strRef>
              <c:f>Sheet5!$B$57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Sheet5!$A$58:$A$106</c:f>
              <c:strCache>
                <c:ptCount val="48"/>
                <c:pt idx="0">
                  <c:v>0</c:v>
                </c:pt>
                <c:pt idx="1">
                  <c:v>1903.93</c:v>
                </c:pt>
                <c:pt idx="2">
                  <c:v>28334.72</c:v>
                </c:pt>
                <c:pt idx="3">
                  <c:v>35534.17</c:v>
                </c:pt>
                <c:pt idx="4">
                  <c:v>45173.06</c:v>
                </c:pt>
                <c:pt idx="5">
                  <c:v>46085.25</c:v>
                </c:pt>
                <c:pt idx="6">
                  <c:v>88218.23</c:v>
                </c:pt>
                <c:pt idx="7">
                  <c:v>91131.24</c:v>
                </c:pt>
                <c:pt idx="8">
                  <c:v>107138.38</c:v>
                </c:pt>
                <c:pt idx="9">
                  <c:v>118148.2</c:v>
                </c:pt>
                <c:pt idx="10">
                  <c:v>127716.82</c:v>
                </c:pt>
                <c:pt idx="11">
                  <c:v>134050.07</c:v>
                </c:pt>
                <c:pt idx="12">
                  <c:v>137962.62</c:v>
                </c:pt>
                <c:pt idx="13">
                  <c:v>140574.81</c:v>
                </c:pt>
                <c:pt idx="14">
                  <c:v>148001.11</c:v>
                </c:pt>
                <c:pt idx="15">
                  <c:v>164470.71</c:v>
                </c:pt>
                <c:pt idx="16">
                  <c:v>172795.67</c:v>
                </c:pt>
                <c:pt idx="17">
                  <c:v>174999.3</c:v>
                </c:pt>
                <c:pt idx="18">
                  <c:v>185265.1</c:v>
                </c:pt>
                <c:pt idx="19">
                  <c:v>197029.42</c:v>
                </c:pt>
                <c:pt idx="20">
                  <c:v>201126.82</c:v>
                </c:pt>
                <c:pt idx="21">
                  <c:v>205517.64</c:v>
                </c:pt>
                <c:pt idx="22">
                  <c:v>210797.67</c:v>
                </c:pt>
                <c:pt idx="23">
                  <c:v>214634.81</c:v>
                </c:pt>
                <c:pt idx="24">
                  <c:v>229160.95</c:v>
                </c:pt>
                <c:pt idx="25">
                  <c:v>249744.55</c:v>
                </c:pt>
                <c:pt idx="26">
                  <c:v>249839.44</c:v>
                </c:pt>
                <c:pt idx="27">
                  <c:v>252664.93</c:v>
                </c:pt>
                <c:pt idx="28">
                  <c:v>256512.92</c:v>
                </c:pt>
                <c:pt idx="29">
                  <c:v>261776.23</c:v>
                </c:pt>
                <c:pt idx="30">
                  <c:v>264346.06</c:v>
                </c:pt>
                <c:pt idx="31">
                  <c:v>282574.31</c:v>
                </c:pt>
                <c:pt idx="32">
                  <c:v>294919.57</c:v>
                </c:pt>
                <c:pt idx="33">
                  <c:v>297114.46</c:v>
                </c:pt>
                <c:pt idx="34">
                  <c:v>298664.47</c:v>
                </c:pt>
                <c:pt idx="35">
                  <c:v>299737.29</c:v>
                </c:pt>
                <c:pt idx="36">
                  <c:v>303319.26</c:v>
                </c:pt>
                <c:pt idx="37">
                  <c:v>304768.73</c:v>
                </c:pt>
                <c:pt idx="38">
                  <c:v>304981.62</c:v>
                </c:pt>
                <c:pt idx="39">
                  <c:v>311613.29</c:v>
                </c:pt>
                <c:pt idx="40">
                  <c:v>323876.68</c:v>
                </c:pt>
                <c:pt idx="41">
                  <c:v>353183.81</c:v>
                </c:pt>
                <c:pt idx="42">
                  <c:v>362861.36</c:v>
                </c:pt>
                <c:pt idx="43">
                  <c:v>366168.42</c:v>
                </c:pt>
                <c:pt idx="44">
                  <c:v>383199.62</c:v>
                </c:pt>
                <c:pt idx="45">
                  <c:v>407934.54</c:v>
                </c:pt>
                <c:pt idx="46">
                  <c:v>443898.53</c:v>
                </c:pt>
                <c:pt idx="47">
                  <c:v>471784.1</c:v>
                </c:pt>
              </c:strCache>
            </c:strRef>
          </c:cat>
          <c:val>
            <c:numRef>
              <c:f>Sheet5!$B$58:$B$106</c:f>
              <c:numCache>
                <c:formatCode>General</c:formatCode>
                <c:ptCount val="48"/>
                <c:pt idx="0">
                  <c:v>201010</c:v>
                </c:pt>
                <c:pt idx="1">
                  <c:v>64926.080000000002</c:v>
                </c:pt>
                <c:pt idx="2">
                  <c:v>65200.33</c:v>
                </c:pt>
                <c:pt idx="3">
                  <c:v>69758.98</c:v>
                </c:pt>
                <c:pt idx="4">
                  <c:v>14681.4</c:v>
                </c:pt>
                <c:pt idx="5">
                  <c:v>97427.839999999997</c:v>
                </c:pt>
                <c:pt idx="6">
                  <c:v>97483.56</c:v>
                </c:pt>
                <c:pt idx="7">
                  <c:v>99937.59</c:v>
                </c:pt>
                <c:pt idx="8">
                  <c:v>101004.64</c:v>
                </c:pt>
                <c:pt idx="9">
                  <c:v>103282.38</c:v>
                </c:pt>
                <c:pt idx="10">
                  <c:v>156122.51</c:v>
                </c:pt>
                <c:pt idx="11">
                  <c:v>105733.54</c:v>
                </c:pt>
                <c:pt idx="12">
                  <c:v>107404.34</c:v>
                </c:pt>
                <c:pt idx="13">
                  <c:v>108552.04</c:v>
                </c:pt>
                <c:pt idx="14">
                  <c:v>71498.490000000005</c:v>
                </c:pt>
                <c:pt idx="15">
                  <c:v>77798.83</c:v>
                </c:pt>
                <c:pt idx="16">
                  <c:v>78239.91</c:v>
                </c:pt>
                <c:pt idx="17">
                  <c:v>81005.759999999995</c:v>
                </c:pt>
                <c:pt idx="18">
                  <c:v>81229.06</c:v>
                </c:pt>
                <c:pt idx="19">
                  <c:v>89949.14</c:v>
                </c:pt>
                <c:pt idx="20">
                  <c:v>90708.19</c:v>
                </c:pt>
                <c:pt idx="21">
                  <c:v>96479.51</c:v>
                </c:pt>
                <c:pt idx="22">
                  <c:v>96712.8</c:v>
                </c:pt>
                <c:pt idx="23">
                  <c:v>96778.92</c:v>
                </c:pt>
                <c:pt idx="24">
                  <c:v>146121.95000000001</c:v>
                </c:pt>
                <c:pt idx="25">
                  <c:v>144259.4</c:v>
                </c:pt>
                <c:pt idx="26">
                  <c:v>141585.51999999999</c:v>
                </c:pt>
                <c:pt idx="27">
                  <c:v>134307.35</c:v>
                </c:pt>
                <c:pt idx="28">
                  <c:v>132602.65</c:v>
                </c:pt>
                <c:pt idx="29">
                  <c:v>129917.04</c:v>
                </c:pt>
                <c:pt idx="30">
                  <c:v>126992.93</c:v>
                </c:pt>
                <c:pt idx="31">
                  <c:v>125370.37</c:v>
                </c:pt>
                <c:pt idx="32">
                  <c:v>124266.9</c:v>
                </c:pt>
                <c:pt idx="33">
                  <c:v>49490.75</c:v>
                </c:pt>
                <c:pt idx="34">
                  <c:v>118474.03</c:v>
                </c:pt>
                <c:pt idx="35">
                  <c:v>111313.02</c:v>
                </c:pt>
                <c:pt idx="36">
                  <c:v>110352.25</c:v>
                </c:pt>
                <c:pt idx="37">
                  <c:v>108733.99</c:v>
                </c:pt>
                <c:pt idx="38">
                  <c:v>149759.96</c:v>
                </c:pt>
                <c:pt idx="39">
                  <c:v>152211.76999999999</c:v>
                </c:pt>
                <c:pt idx="40">
                  <c:v>155752.6</c:v>
                </c:pt>
                <c:pt idx="41">
                  <c:v>105008.31</c:v>
                </c:pt>
                <c:pt idx="42">
                  <c:v>156991.12</c:v>
                </c:pt>
                <c:pt idx="43">
                  <c:v>166187.94</c:v>
                </c:pt>
                <c:pt idx="44">
                  <c:v>182901.99</c:v>
                </c:pt>
                <c:pt idx="45">
                  <c:v>191050.39</c:v>
                </c:pt>
                <c:pt idx="46">
                  <c:v>191792.06</c:v>
                </c:pt>
                <c:pt idx="47">
                  <c:v>192261.83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9DC-428F-9ED3-0DCB3C5962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9256208"/>
        <c:axId val="679259088"/>
      </c:lineChart>
      <c:catAx>
        <c:axId val="67925620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 dirty="0"/>
                  <a:t>Marketing</a:t>
                </a:r>
                <a:r>
                  <a:rPr lang="en-IN" sz="1400" b="1" baseline="0" dirty="0"/>
                  <a:t> Spend</a:t>
                </a:r>
                <a:endParaRPr lang="en-IN" sz="1400" b="1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9259088"/>
        <c:crosses val="autoZero"/>
        <c:auto val="1"/>
        <c:lblAlgn val="ctr"/>
        <c:lblOffset val="100"/>
        <c:noMultiLvlLbl val="0"/>
      </c:catAx>
      <c:valAx>
        <c:axId val="679259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 dirty="0"/>
                  <a:t>Sum</a:t>
                </a:r>
                <a:r>
                  <a:rPr lang="en-IN" sz="1400" b="1" baseline="0" dirty="0"/>
                  <a:t> of Profit</a:t>
                </a:r>
                <a:endParaRPr lang="en-IN" sz="1400" b="1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92562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pivotSource>
    <c:name>[Profit_Analysis.xlsx]Sheet5!PivotTable8</c:name>
    <c:fmtId val="1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="1" dirty="0"/>
              <a:t>R&amp;D</a:t>
            </a:r>
            <a:r>
              <a:rPr lang="en-IN" b="1" baseline="0" dirty="0"/>
              <a:t> Spend vs Sum of Profit</a:t>
            </a:r>
            <a:endParaRPr lang="en-IN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5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1032239720034998"/>
          <c:y val="0.14424244489273846"/>
          <c:w val="0.63534426946631672"/>
          <c:h val="0.53130959646522491"/>
        </c:manualLayout>
      </c:layout>
      <c:lineChart>
        <c:grouping val="standard"/>
        <c:varyColors val="0"/>
        <c:ser>
          <c:idx val="0"/>
          <c:order val="0"/>
          <c:tx>
            <c:strRef>
              <c:f>Sheet5!$B$110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Sheet5!$A$111:$A$160</c:f>
              <c:strCache>
                <c:ptCount val="49"/>
                <c:pt idx="0">
                  <c:v>0</c:v>
                </c:pt>
                <c:pt idx="1">
                  <c:v>542.05</c:v>
                </c:pt>
                <c:pt idx="2">
                  <c:v>1000.23</c:v>
                </c:pt>
                <c:pt idx="3">
                  <c:v>1315.46</c:v>
                </c:pt>
                <c:pt idx="4">
                  <c:v>15505.73</c:v>
                </c:pt>
                <c:pt idx="5">
                  <c:v>20229.59</c:v>
                </c:pt>
                <c:pt idx="6">
                  <c:v>22177.74</c:v>
                </c:pt>
                <c:pt idx="7">
                  <c:v>23640.93</c:v>
                </c:pt>
                <c:pt idx="8">
                  <c:v>27892.92</c:v>
                </c:pt>
                <c:pt idx="9">
                  <c:v>28663.76</c:v>
                </c:pt>
                <c:pt idx="10">
                  <c:v>28754.33</c:v>
                </c:pt>
                <c:pt idx="11">
                  <c:v>38558.51</c:v>
                </c:pt>
                <c:pt idx="12">
                  <c:v>44069.95</c:v>
                </c:pt>
                <c:pt idx="13">
                  <c:v>46014.02</c:v>
                </c:pt>
                <c:pt idx="14">
                  <c:v>46426.07</c:v>
                </c:pt>
                <c:pt idx="15">
                  <c:v>55493.95</c:v>
                </c:pt>
                <c:pt idx="16">
                  <c:v>61136.38</c:v>
                </c:pt>
                <c:pt idx="17">
                  <c:v>61994.48</c:v>
                </c:pt>
                <c:pt idx="18">
                  <c:v>63408.86</c:v>
                </c:pt>
                <c:pt idx="19">
                  <c:v>64664.71</c:v>
                </c:pt>
                <c:pt idx="20">
                  <c:v>65605.48</c:v>
                </c:pt>
                <c:pt idx="21">
                  <c:v>66051.52</c:v>
                </c:pt>
                <c:pt idx="22">
                  <c:v>67532.53</c:v>
                </c:pt>
                <c:pt idx="23">
                  <c:v>72107.6</c:v>
                </c:pt>
                <c:pt idx="24">
                  <c:v>73994.56</c:v>
                </c:pt>
                <c:pt idx="25">
                  <c:v>75328.87</c:v>
                </c:pt>
                <c:pt idx="26">
                  <c:v>76253.86</c:v>
                </c:pt>
                <c:pt idx="27">
                  <c:v>77044.01</c:v>
                </c:pt>
                <c:pt idx="28">
                  <c:v>78013.11</c:v>
                </c:pt>
                <c:pt idx="29">
                  <c:v>78389.47</c:v>
                </c:pt>
                <c:pt idx="30">
                  <c:v>86419.7</c:v>
                </c:pt>
                <c:pt idx="31">
                  <c:v>91749.16</c:v>
                </c:pt>
                <c:pt idx="32">
                  <c:v>91992.39</c:v>
                </c:pt>
                <c:pt idx="33">
                  <c:v>93863.75</c:v>
                </c:pt>
                <c:pt idx="34">
                  <c:v>94657.16</c:v>
                </c:pt>
                <c:pt idx="35">
                  <c:v>100671.96</c:v>
                </c:pt>
                <c:pt idx="36">
                  <c:v>101913.08</c:v>
                </c:pt>
                <c:pt idx="37">
                  <c:v>114523.61</c:v>
                </c:pt>
                <c:pt idx="38">
                  <c:v>119943.24</c:v>
                </c:pt>
                <c:pt idx="39">
                  <c:v>120542.52</c:v>
                </c:pt>
                <c:pt idx="40">
                  <c:v>123334.88</c:v>
                </c:pt>
                <c:pt idx="41">
                  <c:v>130298.13</c:v>
                </c:pt>
                <c:pt idx="42">
                  <c:v>131876.9</c:v>
                </c:pt>
                <c:pt idx="43">
                  <c:v>134615.46</c:v>
                </c:pt>
                <c:pt idx="44">
                  <c:v>142107.34</c:v>
                </c:pt>
                <c:pt idx="45">
                  <c:v>144372.41</c:v>
                </c:pt>
                <c:pt idx="46">
                  <c:v>153441.51</c:v>
                </c:pt>
                <c:pt idx="47">
                  <c:v>162597.7</c:v>
                </c:pt>
                <c:pt idx="48">
                  <c:v>165349.2</c:v>
                </c:pt>
              </c:strCache>
            </c:strRef>
          </c:cat>
          <c:val>
            <c:numRef>
              <c:f>Sheet5!$B$111:$B$160</c:f>
              <c:numCache>
                <c:formatCode>General</c:formatCode>
                <c:ptCount val="49"/>
                <c:pt idx="0">
                  <c:v>57241.130000000005</c:v>
                </c:pt>
                <c:pt idx="1">
                  <c:v>35673.410000000003</c:v>
                </c:pt>
                <c:pt idx="2">
                  <c:v>64926.080000000002</c:v>
                </c:pt>
                <c:pt idx="3">
                  <c:v>49490.75</c:v>
                </c:pt>
                <c:pt idx="4">
                  <c:v>69758.98</c:v>
                </c:pt>
                <c:pt idx="5">
                  <c:v>81229.06</c:v>
                </c:pt>
                <c:pt idx="6">
                  <c:v>65200.33</c:v>
                </c:pt>
                <c:pt idx="7">
                  <c:v>71498.490000000005</c:v>
                </c:pt>
                <c:pt idx="8">
                  <c:v>77798.83</c:v>
                </c:pt>
                <c:pt idx="9">
                  <c:v>90708.19</c:v>
                </c:pt>
                <c:pt idx="10">
                  <c:v>78239.91</c:v>
                </c:pt>
                <c:pt idx="11">
                  <c:v>81005.759999999995</c:v>
                </c:pt>
                <c:pt idx="12">
                  <c:v>89949.14</c:v>
                </c:pt>
                <c:pt idx="13">
                  <c:v>96479.51</c:v>
                </c:pt>
                <c:pt idx="14">
                  <c:v>96712.8</c:v>
                </c:pt>
                <c:pt idx="15">
                  <c:v>96778.92</c:v>
                </c:pt>
                <c:pt idx="16">
                  <c:v>97483.56</c:v>
                </c:pt>
                <c:pt idx="17">
                  <c:v>99937.59</c:v>
                </c:pt>
                <c:pt idx="18">
                  <c:v>97427.839999999997</c:v>
                </c:pt>
                <c:pt idx="19">
                  <c:v>107404.34</c:v>
                </c:pt>
                <c:pt idx="20">
                  <c:v>101004.64</c:v>
                </c:pt>
                <c:pt idx="21">
                  <c:v>103282.38</c:v>
                </c:pt>
                <c:pt idx="22">
                  <c:v>108733.99</c:v>
                </c:pt>
                <c:pt idx="23">
                  <c:v>105008.31</c:v>
                </c:pt>
                <c:pt idx="24">
                  <c:v>110352.25</c:v>
                </c:pt>
                <c:pt idx="25">
                  <c:v>105733.54</c:v>
                </c:pt>
                <c:pt idx="26">
                  <c:v>118474.03</c:v>
                </c:pt>
                <c:pt idx="27">
                  <c:v>108552.04</c:v>
                </c:pt>
                <c:pt idx="28">
                  <c:v>126992.93</c:v>
                </c:pt>
                <c:pt idx="29">
                  <c:v>111313.02</c:v>
                </c:pt>
                <c:pt idx="30">
                  <c:v>122776.86</c:v>
                </c:pt>
                <c:pt idx="31">
                  <c:v>124266.9</c:v>
                </c:pt>
                <c:pt idx="32">
                  <c:v>134307.35</c:v>
                </c:pt>
                <c:pt idx="33">
                  <c:v>141585.51999999999</c:v>
                </c:pt>
                <c:pt idx="34">
                  <c:v>125370.37</c:v>
                </c:pt>
                <c:pt idx="35">
                  <c:v>144259.4</c:v>
                </c:pt>
                <c:pt idx="36">
                  <c:v>146121.95000000001</c:v>
                </c:pt>
                <c:pt idx="37">
                  <c:v>129917.04</c:v>
                </c:pt>
                <c:pt idx="38">
                  <c:v>132602.65</c:v>
                </c:pt>
                <c:pt idx="39">
                  <c:v>152211.76999999999</c:v>
                </c:pt>
                <c:pt idx="40">
                  <c:v>149759.96</c:v>
                </c:pt>
                <c:pt idx="41">
                  <c:v>155752.6</c:v>
                </c:pt>
                <c:pt idx="42">
                  <c:v>156991.12</c:v>
                </c:pt>
                <c:pt idx="43">
                  <c:v>156122.51</c:v>
                </c:pt>
                <c:pt idx="44">
                  <c:v>166187.94</c:v>
                </c:pt>
                <c:pt idx="45">
                  <c:v>182901.99</c:v>
                </c:pt>
                <c:pt idx="46">
                  <c:v>191050.39</c:v>
                </c:pt>
                <c:pt idx="47">
                  <c:v>191792.06</c:v>
                </c:pt>
                <c:pt idx="48">
                  <c:v>192261.83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DAC-469A-9BE9-CBDC4EFAF6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197040"/>
        <c:axId val="559196080"/>
      </c:lineChart>
      <c:catAx>
        <c:axId val="5591970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/>
                  <a:t>R&amp;D</a:t>
                </a:r>
                <a:r>
                  <a:rPr lang="en-IN" sz="1400" b="1" baseline="0"/>
                  <a:t> Spend</a:t>
                </a:r>
                <a:endParaRPr lang="en-IN" sz="14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9196080"/>
        <c:crosses val="autoZero"/>
        <c:auto val="1"/>
        <c:lblAlgn val="ctr"/>
        <c:lblOffset val="100"/>
        <c:noMultiLvlLbl val="0"/>
      </c:catAx>
      <c:valAx>
        <c:axId val="559196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400" b="1"/>
                  <a:t>Sum</a:t>
                </a:r>
                <a:r>
                  <a:rPr lang="en-IN" sz="1400" b="1" baseline="0"/>
                  <a:t> of Profit</a:t>
                </a:r>
                <a:endParaRPr lang="en-IN" sz="1400" b="1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9197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[Profit_Analysis.xlsx]Sheet5!PivotTable9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IN"/>
              <a:t>PIE CHART</a:t>
            </a:r>
          </a:p>
          <a:p>
            <a:pPr>
              <a:defRPr/>
            </a:pPr>
            <a:endParaRPr lang="en-IN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Sheet5!$B$164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505-4897-B401-406E418DE389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505-4897-B401-406E418DE389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7505-4897-B401-406E418DE38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lt1">
                      <a:lumMod val="95000"/>
                      <a:alpha val="54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Sheet5!$A$165:$A$168</c:f>
              <c:strCache>
                <c:ptCount val="3"/>
                <c:pt idx="0">
                  <c:v>California</c:v>
                </c:pt>
                <c:pt idx="1">
                  <c:v>Florida</c:v>
                </c:pt>
                <c:pt idx="2">
                  <c:v>New York</c:v>
                </c:pt>
              </c:strCache>
            </c:strRef>
          </c:cat>
          <c:val>
            <c:numRef>
              <c:f>Sheet5!$B$165:$B$168</c:f>
              <c:numCache>
                <c:formatCode>General</c:formatCode>
                <c:ptCount val="3"/>
                <c:pt idx="0">
                  <c:v>1766387.98</c:v>
                </c:pt>
                <c:pt idx="1">
                  <c:v>1900384.3900000001</c:v>
                </c:pt>
                <c:pt idx="2">
                  <c:v>1933859.59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505-4897-B401-406E418DE38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7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09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2400" dirty="0">
                <a:effectLst/>
                <a:latin typeface="Book Antiqua" panose="02040602050305030304" pitchFamily="18" charset="0"/>
                <a:ea typeface="Book Antiqua" panose="02040602050305030304" pitchFamily="18" charset="0"/>
                <a:cs typeface="Book Antiqua" panose="02040602050305030304" pitchFamily="18" charset="0"/>
              </a:rPr>
              <a:t>PRDA – 01 Profit Analysis</a:t>
            </a:r>
            <a:b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Prasad Kshirsagar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2615"/>
    </mc:Choice>
    <mc:Fallback xmlns="">
      <p:transition spd="slow" advTm="21261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61EDB-512B-8DCA-9661-1C7964E77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Visualisation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271BA64-4314-9CFD-659F-19694E1EAC0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556658" y="1883230"/>
            <a:ext cx="8567056" cy="438433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AD7059-5204-A4CE-0375-BBB7D0522D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Profit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61FEE2-0C32-4042-93AA-C6BD0FA545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08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F7C56-7CFB-BE2A-E042-0013144E9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B9E17-E0EF-7A69-5AC2-39FE64754C1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There is no direct relationship between Administration Spend and Profit while is some relationship between Marketing Spend and Profit.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It is clear that there is direct relationship between R&amp;D Spend and Profit. As the R&amp;D Spending Increases Profit Also Increases.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Startup companies in New York and Florida has recorded slightly more Profit than startup companies in California.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6E4247-2B55-6FFF-00D8-6E88BD926CA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Profit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FF7CB3-8896-7CEA-4024-01D295F6F0A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559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40B5B-FE3F-9BF1-B48E-250847760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402771"/>
            <a:ext cx="10122632" cy="1125584"/>
          </a:xfrm>
        </p:spPr>
        <p:txBody>
          <a:bodyPr/>
          <a:lstStyle/>
          <a:p>
            <a:r>
              <a:rPr lang="en-IN" dirty="0"/>
              <a:t>Recommendations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427CA-1694-2E0D-83C0-8B6AA7C13C6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/>
              <a:t>The Companies Should Increase R&amp;D Spending to Increase their Profit.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/>
              <a:t>The companies can also Increase Marketing Spend as there is some relationship between Marketing Spend and Profit.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232D6F-5922-4DB1-647C-F9EC132639B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Profit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29BA0C-7297-25E9-3E63-B03554C1A61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7981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321328A-200D-20AD-6035-28EAFD308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/>
              <a:t>THANK YOU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14396-89AE-3811-1D52-4328684900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2FA42E-78A3-40C0-F9AD-8F339B7A803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321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22" name="Picture Placeholder 11" descr="Close-up of skyscrapers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7621" y="3428411"/>
            <a:ext cx="4834517" cy="2774361"/>
          </a:xfrm>
        </p:spPr>
        <p:txBody>
          <a:bodyPr/>
          <a:lstStyle/>
          <a:p>
            <a:r>
              <a:rPr lang="en-US" dirty="0"/>
              <a:t>INTRODUCTION </a:t>
            </a:r>
          </a:p>
          <a:p>
            <a:r>
              <a:rPr lang="en-US" dirty="0"/>
              <a:t>Primary goals</a:t>
            </a:r>
          </a:p>
          <a:p>
            <a:r>
              <a:rPr lang="en-US" dirty="0"/>
              <a:t>Methodology and approach</a:t>
            </a:r>
          </a:p>
          <a:p>
            <a:r>
              <a:rPr lang="en-US" dirty="0"/>
              <a:t>Results and findings</a:t>
            </a:r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</a:t>
            </a: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31429" y="2087562"/>
            <a:ext cx="4822371" cy="3891067"/>
          </a:xfrm>
        </p:spPr>
        <p:txBody>
          <a:bodyPr/>
          <a:lstStyle/>
          <a:p>
            <a:r>
              <a:rPr lang="en-IN" sz="18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Book Antiqua" panose="02040602050305030304" pitchFamily="18" charset="0"/>
                <a:ea typeface="Book Antiqua" panose="02040602050305030304" pitchFamily="18" charset="0"/>
                <a:cs typeface="Book Antiqua" panose="02040602050305030304" pitchFamily="18" charset="0"/>
              </a:rPr>
              <a:t>This particular dataset holds data from 50 startups in New York, California, and Florida. The features in this dataset are R&amp;D spending, Administration Spending, Marketing Spending, location features, and Profit.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Profit analysis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GOALS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73733" y="3469262"/>
            <a:ext cx="6034216" cy="2942424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IN" sz="1800" b="1" dirty="0">
                <a:solidFill>
                  <a:srgbClr val="3C4043"/>
                </a:solidFill>
                <a:effectLst/>
                <a:highlight>
                  <a:srgbClr val="FFFFFF"/>
                </a:highlight>
                <a:latin typeface="Book Antiqua" panose="02040602050305030304" pitchFamily="18" charset="0"/>
                <a:ea typeface="Book Antiqua" panose="02040602050305030304" pitchFamily="18" charset="0"/>
                <a:cs typeface="Book Antiqua" panose="02040602050305030304" pitchFamily="18" charset="0"/>
              </a:rPr>
              <a:t>Perform Regression Analysis for the given data to identify how the money spent on Marketing, R&amp;D, and Administration is affecting the company’s Profit.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800" b="1" dirty="0">
                <a:solidFill>
                  <a:srgbClr val="000000"/>
                </a:solidFill>
                <a:highlight>
                  <a:srgbClr val="FFFFFF"/>
                </a:highlight>
                <a:latin typeface="Book Antiqua" panose="02040602050305030304" pitchFamily="18" charset="0"/>
                <a:ea typeface="Book Antiqua" panose="02040602050305030304" pitchFamily="18" charset="0"/>
                <a:cs typeface="Book Antiqua" panose="02040602050305030304" pitchFamily="18" charset="0"/>
              </a:rPr>
              <a:t>Visualize the data and find insights</a:t>
            </a:r>
          </a:p>
          <a:p>
            <a:pPr marL="342900" indent="-342900">
              <a:buFont typeface="+mj-lt"/>
              <a:buAutoNum type="arabicPeriod"/>
            </a:pPr>
            <a:endParaRPr lang="en-IN" sz="1800" dirty="0">
              <a:solidFill>
                <a:srgbClr val="000000"/>
              </a:solidFill>
              <a:highlight>
                <a:srgbClr val="FFFFFF"/>
              </a:highlight>
              <a:latin typeface="Book Antiqua" panose="02040602050305030304" pitchFamily="18" charset="0"/>
              <a:ea typeface="Book Antiqua" panose="02040602050305030304" pitchFamily="18" charset="0"/>
              <a:cs typeface="Book Antiqua" panose="02040602050305030304" pitchFamily="18" charset="0"/>
            </a:endParaRPr>
          </a:p>
          <a:p>
            <a:pPr marL="342900" indent="-342900">
              <a:buFont typeface="+mj-lt"/>
              <a:buAutoNum type="arabicPeriod"/>
            </a:pPr>
            <a:endParaRPr lang="en-IN" sz="1800" dirty="0">
              <a:solidFill>
                <a:srgbClr val="3C4043"/>
              </a:solidFill>
              <a:effectLst/>
              <a:highlight>
                <a:srgbClr val="FFFFFF"/>
              </a:highlight>
              <a:latin typeface="Book Antiqua" panose="02040602050305030304" pitchFamily="18" charset="0"/>
              <a:ea typeface="Book Antiqua" panose="02040602050305030304" pitchFamily="18" charset="0"/>
              <a:cs typeface="Book Antiqua" panose="0204060205030503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 rot="16200000" flipV="1">
            <a:off x="8831583" y="2976370"/>
            <a:ext cx="6291068" cy="338330"/>
          </a:xfrm>
        </p:spPr>
        <p:txBody>
          <a:bodyPr/>
          <a:lstStyle/>
          <a:p>
            <a:r>
              <a:rPr lang="en-US" dirty="0"/>
              <a:t>Profit analysis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CC3-7107-300E-F28E-20A5D6EB0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and approach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2019C-5BC9-A628-7DDB-469DAE4B64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Profit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68C79-AE91-FF3F-0612-FC961FFD311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0B3C37-A0DD-4E2E-1616-8BFAAD4129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238397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IN" dirty="0"/>
              <a:t>To get data from the database with given credentials we use MY-SQL.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After that we have used Excel for regression analysis.</a:t>
            </a:r>
          </a:p>
          <a:p>
            <a:pPr marL="457200" indent="-457200">
              <a:buFont typeface="+mj-lt"/>
              <a:buAutoNum type="arabicPeriod"/>
            </a:pPr>
            <a:r>
              <a:rPr lang="en-IN" dirty="0"/>
              <a:t>Visualization  was done in Power Bi and Excel.</a:t>
            </a:r>
          </a:p>
          <a:p>
            <a:pPr marL="457200" indent="-457200">
              <a:buFont typeface="+mj-lt"/>
              <a:buAutoNum type="arabicPeriod"/>
            </a:pPr>
            <a:endParaRPr lang="en-IN" dirty="0"/>
          </a:p>
          <a:p>
            <a:pPr marL="457200" indent="-457200">
              <a:buFont typeface="+mj-lt"/>
              <a:buAutoNum type="arabicPeriod"/>
            </a:pPr>
            <a:endParaRPr lang="en-IN" dirty="0"/>
          </a:p>
          <a:p>
            <a:pPr marL="457200" indent="-457200">
              <a:buFont typeface="+mj-lt"/>
              <a:buAutoNum type="arabicPeriod"/>
            </a:pPr>
            <a:endParaRPr lang="en-IN" dirty="0"/>
          </a:p>
          <a:p>
            <a:pPr marL="457200" indent="-457200">
              <a:buFont typeface="+mj-lt"/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32889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and findings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636772-0FC0-04E1-F535-F4DF7DAB98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Profit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3CCEA-C12A-DDE4-040B-E2BBFEC5AE0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36DEA6F-7EBF-A8E6-E0DF-DF1222497A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486" y="1828800"/>
            <a:ext cx="10657114" cy="4351338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/>
              <a:t>We have used predictive analysis to find relationship between R&amp;D ,Administration, Marketing Spend with Profit.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/>
              <a:t>Have predicted profit if spendings on R&amp;D ,Administration , Marketing is known.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/>
              <a:t>Visualization of data was also done.</a:t>
            </a:r>
          </a:p>
        </p:txBody>
      </p:sp>
    </p:spTree>
    <p:extLst>
      <p:ext uri="{BB962C8B-B14F-4D97-AF65-F5344CB8AC3E}">
        <p14:creationId xmlns:p14="http://schemas.microsoft.com/office/powerpoint/2010/main" val="3942952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AND FINDINGS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PROFIT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8E22D-7355-F342-F87D-B79F6C1ED72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N" dirty="0"/>
              <a:t>Prediction of Profit</a:t>
            </a:r>
          </a:p>
          <a:p>
            <a:r>
              <a:rPr lang="en-IN" dirty="0"/>
              <a:t>Y=m1x1+m2x2+m3x3+C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169AAE13-78B5-ED84-E8CF-5E06074EAB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1118119"/>
              </p:ext>
            </p:extLst>
          </p:nvPr>
        </p:nvGraphicFramePr>
        <p:xfrm>
          <a:off x="729343" y="3526971"/>
          <a:ext cx="9430656" cy="17199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7664">
                  <a:extLst>
                    <a:ext uri="{9D8B030D-6E8A-4147-A177-3AD203B41FA5}">
                      <a16:colId xmlns:a16="http://schemas.microsoft.com/office/drawing/2014/main" val="852451550"/>
                    </a:ext>
                  </a:extLst>
                </a:gridCol>
                <a:gridCol w="2357664">
                  <a:extLst>
                    <a:ext uri="{9D8B030D-6E8A-4147-A177-3AD203B41FA5}">
                      <a16:colId xmlns:a16="http://schemas.microsoft.com/office/drawing/2014/main" val="1840595100"/>
                    </a:ext>
                  </a:extLst>
                </a:gridCol>
                <a:gridCol w="2357664">
                  <a:extLst>
                    <a:ext uri="{9D8B030D-6E8A-4147-A177-3AD203B41FA5}">
                      <a16:colId xmlns:a16="http://schemas.microsoft.com/office/drawing/2014/main" val="2409367055"/>
                    </a:ext>
                  </a:extLst>
                </a:gridCol>
                <a:gridCol w="2357664">
                  <a:extLst>
                    <a:ext uri="{9D8B030D-6E8A-4147-A177-3AD203B41FA5}">
                      <a16:colId xmlns:a16="http://schemas.microsoft.com/office/drawing/2014/main" val="3546480127"/>
                    </a:ext>
                  </a:extLst>
                </a:gridCol>
              </a:tblGrid>
              <a:tr h="573315">
                <a:tc>
                  <a:txBody>
                    <a:bodyPr/>
                    <a:lstStyle/>
                    <a:p>
                      <a:r>
                        <a:rPr lang="en-IN" dirty="0"/>
                        <a:t>R&amp;D Spend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Administration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Marketing Spend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Profit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863605"/>
                  </a:ext>
                </a:extLst>
              </a:tr>
              <a:tr h="573315">
                <a:tc>
                  <a:txBody>
                    <a:bodyPr/>
                    <a:lstStyle/>
                    <a:p>
                      <a:r>
                        <a:rPr lang="en-IN" dirty="0"/>
                        <a:t>21892.92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81910.77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164270.7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70037.9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7948936"/>
                  </a:ext>
                </a:extLst>
              </a:tr>
              <a:tr h="573315">
                <a:tc>
                  <a:txBody>
                    <a:bodyPr/>
                    <a:lstStyle/>
                    <a:p>
                      <a:r>
                        <a:rPr lang="en-IN" dirty="0"/>
                        <a:t>23940.93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96489.63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137001.1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70554.57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0199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6176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8" y="0"/>
            <a:ext cx="10863942" cy="1164771"/>
          </a:xfrm>
        </p:spPr>
        <p:txBody>
          <a:bodyPr/>
          <a:lstStyle/>
          <a:p>
            <a:pPr algn="ctr"/>
            <a:r>
              <a:rPr lang="en-US" dirty="0"/>
              <a:t>DATA VISUALIZATION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AD266841-D014-84C7-4EAE-96940FFF100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Profit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1018034E-FF13-CA7F-0FA7-AD88E504F51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1402350"/>
              </p:ext>
            </p:extLst>
          </p:nvPr>
        </p:nvGraphicFramePr>
        <p:xfrm>
          <a:off x="489857" y="696686"/>
          <a:ext cx="4571999" cy="28520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8F683147-6ED7-DF0D-46CB-A8C704EF2E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1619977"/>
              </p:ext>
            </p:extLst>
          </p:nvPr>
        </p:nvGraphicFramePr>
        <p:xfrm>
          <a:off x="5419247" y="827314"/>
          <a:ext cx="4889524" cy="27214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A4FC8504-A722-3289-8CFA-12DF927713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1625661"/>
              </p:ext>
            </p:extLst>
          </p:nvPr>
        </p:nvGraphicFramePr>
        <p:xfrm>
          <a:off x="3810000" y="3548743"/>
          <a:ext cx="4572000" cy="29935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VISUALISATION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Profit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9F292CA9-2025-282F-A4B5-8938E7913D5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65933264"/>
              </p:ext>
            </p:extLst>
          </p:nvPr>
        </p:nvGraphicFramePr>
        <p:xfrm>
          <a:off x="850900" y="1828800"/>
          <a:ext cx="1012507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357351_Win32.potx" id="{80F03410-3B38-45A0-935B-4BE6FE1E6CFD}" vid="{B74EBAAB-C1F2-42E7-A669-BC3A21FA62C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 modernist presentation</Template>
  <TotalTime>262</TotalTime>
  <Words>392</Words>
  <Application>Microsoft Office PowerPoint</Application>
  <PresentationFormat>Widescreen</PresentationFormat>
  <Paragraphs>85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Avenir Next LT Pro</vt:lpstr>
      <vt:lpstr>Book Antiqua</vt:lpstr>
      <vt:lpstr>Calibri</vt:lpstr>
      <vt:lpstr>Wingdings</vt:lpstr>
      <vt:lpstr>Office Theme</vt:lpstr>
      <vt:lpstr>PRDA – 01 Profit Analysis </vt:lpstr>
      <vt:lpstr>AGENDA</vt:lpstr>
      <vt:lpstr>INTRO</vt:lpstr>
      <vt:lpstr>PRIMARY GOALS</vt:lpstr>
      <vt:lpstr>Methodology and approach</vt:lpstr>
      <vt:lpstr>Result and findings</vt:lpstr>
      <vt:lpstr>RESULT AND FINDINGS</vt:lpstr>
      <vt:lpstr>DATA VISUALIZATION    </vt:lpstr>
      <vt:lpstr>DATA VISUALISATION</vt:lpstr>
      <vt:lpstr>DATA Visualisation</vt:lpstr>
      <vt:lpstr>INSIGHTS</vt:lpstr>
      <vt:lpstr>Recommendations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Prasad Kshirsagar</dc:creator>
  <cp:lastModifiedBy>Prasad Kshirsagar</cp:lastModifiedBy>
  <cp:revision>8</cp:revision>
  <dcterms:created xsi:type="dcterms:W3CDTF">2024-12-05T16:12:53Z</dcterms:created>
  <dcterms:modified xsi:type="dcterms:W3CDTF">2024-12-08T11:54:26Z</dcterms:modified>
</cp:coreProperties>
</file>